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4"/>
  </p:notesMasterIdLst>
  <p:sldIdLst>
    <p:sldId id="256" r:id="rId2"/>
    <p:sldId id="257" r:id="rId3"/>
  </p:sldIdLst>
  <p:sldSz cx="10693400" cy="7561263"/>
  <p:notesSz cx="6797675" cy="9926638"/>
  <p:defaultTextStyle>
    <a:defPPr>
      <a:defRPr lang="tr-T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2F2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1464" y="-36"/>
      </p:cViewPr>
      <p:guideLst>
        <p:guide orient="horz" pos="2382"/>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C061534-E169-4B6C-AB78-902DD4B27AF8}" type="datetimeFigureOut">
              <a:rPr lang="tr-TR" smtClean="0"/>
              <a:t>14.04.2017</a:t>
            </a:fld>
            <a:endParaRPr lang="tr-TR"/>
          </a:p>
        </p:txBody>
      </p:sp>
      <p:sp>
        <p:nvSpPr>
          <p:cNvPr id="4" name="3 Slayt Görüntüsü Yer Tutucusu"/>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50443" y="9428584"/>
            <a:ext cx="2945659" cy="496332"/>
          </a:xfrm>
          <a:prstGeom prst="rect">
            <a:avLst/>
          </a:prstGeom>
        </p:spPr>
        <p:txBody>
          <a:bodyPr vert="horz" lIns="91440" tIns="45720" rIns="91440" bIns="45720" rtlCol="0" anchor="b"/>
          <a:lstStyle>
            <a:lvl1pPr algn="r">
              <a:defRPr sz="1200"/>
            </a:lvl1pPr>
          </a:lstStyle>
          <a:p>
            <a:fld id="{51F59C77-8733-45E2-B1DA-9519CA990306}" type="slidenum">
              <a:rPr lang="tr-TR" smtClean="0"/>
              <a:t>‹#›</a:t>
            </a:fld>
            <a:endParaRPr lang="tr-TR"/>
          </a:p>
        </p:txBody>
      </p:sp>
    </p:spTree>
    <p:extLst>
      <p:ext uri="{BB962C8B-B14F-4D97-AF65-F5344CB8AC3E}">
        <p14:creationId xmlns:p14="http://schemas.microsoft.com/office/powerpoint/2010/main" val="3788115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802005" y="2348893"/>
            <a:ext cx="9089390" cy="1620771"/>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752715" y="302802"/>
            <a:ext cx="2406015" cy="6451578"/>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534670" y="302802"/>
            <a:ext cx="7039822" cy="645157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844705" y="4858812"/>
            <a:ext cx="9089390" cy="1501751"/>
          </a:xfrm>
        </p:spPr>
        <p:txBody>
          <a:bodyPr anchor="t"/>
          <a:lstStyle>
            <a:lvl1pPr algn="l">
              <a:defRPr sz="46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tr-TR" smtClean="0"/>
              <a:t>Asıl metin stillerini düzenlemek için tıklatın</a:t>
            </a:r>
          </a:p>
        </p:txBody>
      </p:sp>
      <p:sp>
        <p:nvSpPr>
          <p:cNvPr id="4" name="3 İçerik Yer Tutucusu"/>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34671" y="301050"/>
            <a:ext cx="3518055" cy="1281214"/>
          </a:xfrm>
        </p:spPr>
        <p:txBody>
          <a:bodyPr anchor="b"/>
          <a:lstStyle>
            <a:lvl1pPr algn="l">
              <a:defRPr sz="2300" b="1"/>
            </a:lvl1pPr>
          </a:lstStyle>
          <a:p>
            <a:r>
              <a:rPr lang="tr-TR" smtClean="0"/>
              <a:t>Asıl başlık stili için tıklatın</a:t>
            </a:r>
            <a:endParaRPr lang="tr-TR"/>
          </a:p>
        </p:txBody>
      </p:sp>
      <p:sp>
        <p:nvSpPr>
          <p:cNvPr id="3" name="2 İçerik Yer Tutucusu"/>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095981" y="5292884"/>
            <a:ext cx="6416040" cy="624855"/>
          </a:xfrm>
        </p:spPr>
        <p:txBody>
          <a:bodyPr anchor="b"/>
          <a:lstStyle>
            <a:lvl1pPr algn="l">
              <a:defRPr sz="2300" b="1"/>
            </a:lvl1pPr>
          </a:lstStyle>
          <a:p>
            <a:r>
              <a:rPr lang="tr-TR" smtClean="0"/>
              <a:t>Asıl başlık stili için tıklatın</a:t>
            </a:r>
            <a:endParaRPr lang="tr-TR"/>
          </a:p>
        </p:txBody>
      </p:sp>
      <p:sp>
        <p:nvSpPr>
          <p:cNvPr id="3" name="2 Resim Yer Tutucusu"/>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lang="tr-TR"/>
          </a:p>
        </p:txBody>
      </p:sp>
      <p:sp>
        <p:nvSpPr>
          <p:cNvPr id="4" name="3 Metin Yer Tutucusu"/>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D9F75050-0E15-4C5B-92B0-66D068882F1F}" type="datetimeFigureOut">
              <a:rPr lang="tr-TR" smtClean="0"/>
              <a:pPr/>
              <a:t>14.04.2017</a:t>
            </a:fld>
            <a:endParaRPr lang="tr-TR"/>
          </a:p>
        </p:txBody>
      </p:sp>
      <p:sp>
        <p:nvSpPr>
          <p:cNvPr id="5" name="4 Altbilgi Yer Tutucusu"/>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tr-T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pic>
        <p:nvPicPr>
          <p:cNvPr id="4" name="3 Resim" descr="uryani.png"/>
          <p:cNvPicPr>
            <a:picLocks noChangeAspect="1"/>
          </p:cNvPicPr>
          <p:nvPr/>
        </p:nvPicPr>
        <p:blipFill>
          <a:blip r:embed="rId2" cstate="print">
            <a:duotone>
              <a:prstClr val="black"/>
              <a:srgbClr val="D9C3A5">
                <a:tint val="50000"/>
                <a:satMod val="180000"/>
              </a:srgbClr>
            </a:duotone>
            <a:lum bright="79000" contrast="-14000"/>
          </a:blip>
          <a:stretch>
            <a:fillRect/>
          </a:stretch>
        </p:blipFill>
        <p:spPr>
          <a:xfrm>
            <a:off x="10865" y="42224"/>
            <a:ext cx="10513168" cy="7561263"/>
          </a:xfrm>
          <a:prstGeom prst="rect">
            <a:avLst/>
          </a:prstGeom>
          <a:ln>
            <a:noFill/>
          </a:ln>
          <a:effectLst>
            <a:glow rad="228600">
              <a:schemeClr val="accent5">
                <a:satMod val="175000"/>
                <a:alpha val="40000"/>
              </a:schemeClr>
            </a:glow>
            <a:softEdge rad="112500"/>
          </a:effectLst>
        </p:spPr>
      </p:pic>
      <p:sp>
        <p:nvSpPr>
          <p:cNvPr id="8" name="7 Metin kutusu"/>
          <p:cNvSpPr txBox="1"/>
          <p:nvPr/>
        </p:nvSpPr>
        <p:spPr>
          <a:xfrm>
            <a:off x="3402484" y="324247"/>
            <a:ext cx="2736304" cy="2677656"/>
          </a:xfrm>
          <a:prstGeom prst="rect">
            <a:avLst/>
          </a:prstGeom>
          <a:noFill/>
        </p:spPr>
        <p:txBody>
          <a:bodyPr wrap="square" rtlCol="0">
            <a:sp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
        <p:nvSpPr>
          <p:cNvPr id="11" name="10 Metin kutusu"/>
          <p:cNvSpPr txBox="1"/>
          <p:nvPr/>
        </p:nvSpPr>
        <p:spPr>
          <a:xfrm>
            <a:off x="3567464" y="518364"/>
            <a:ext cx="3330476" cy="4893647"/>
          </a:xfrm>
          <a:prstGeom prst="rect">
            <a:avLst/>
          </a:prstGeom>
          <a:noFill/>
        </p:spPr>
        <p:txBody>
          <a:bodyPr wrap="square" rtlCol="0">
            <a:spAutoFit/>
          </a:bodyPr>
          <a:lstStyle/>
          <a:p>
            <a:pPr algn="just"/>
            <a:r>
              <a:rPr lang="tr-TR" sz="12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rPr>
              <a:t>ÜRYANİ ERİĞİ PESTİLİ </a:t>
            </a:r>
          </a:p>
          <a:p>
            <a:pPr algn="just"/>
            <a:endParaRPr lang="tr-TR" sz="1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r>
              <a:rPr lang="tr-TR" sz="1200" dirty="0">
                <a:solidFill>
                  <a:schemeClr val="bg1">
                    <a:lumMod val="50000"/>
                  </a:schemeClr>
                </a:solidFill>
                <a:latin typeface="Times New Roman" pitchFamily="18" charset="0"/>
                <a:cs typeface="Times New Roman" pitchFamily="18" charset="0"/>
              </a:rPr>
              <a:t> </a:t>
            </a:r>
            <a:r>
              <a:rPr lang="tr-TR" sz="1200" dirty="0">
                <a:latin typeface="Times New Roman" pitchFamily="18" charset="0"/>
                <a:cs typeface="Times New Roman" pitchFamily="18" charset="0"/>
              </a:rPr>
              <a:t>- Pestil eriğin özünü sunar </a:t>
            </a:r>
          </a:p>
          <a:p>
            <a:pPr algn="just"/>
            <a:r>
              <a:rPr lang="tr-TR" sz="1200" dirty="0">
                <a:latin typeface="Times New Roman" pitchFamily="18" charset="0"/>
                <a:cs typeface="Times New Roman" pitchFamily="18" charset="0"/>
              </a:rPr>
              <a:t> - İçeriğinde bol miktarda P, K, Mg   </a:t>
            </a:r>
          </a:p>
          <a:p>
            <a:pPr algn="just"/>
            <a:r>
              <a:rPr lang="tr-TR" sz="1200" dirty="0">
                <a:latin typeface="Times New Roman" pitchFamily="18" charset="0"/>
                <a:cs typeface="Times New Roman" pitchFamily="18" charset="0"/>
              </a:rPr>
              <a:t>   ve Fe mineralleri vardır. </a:t>
            </a:r>
          </a:p>
          <a:p>
            <a:pPr algn="just"/>
            <a:r>
              <a:rPr lang="tr-TR" sz="1200" dirty="0">
                <a:latin typeface="Times New Roman" pitchFamily="18" charset="0"/>
                <a:cs typeface="Times New Roman" pitchFamily="18" charset="0"/>
              </a:rPr>
              <a:t> - Sinir sistemini güçlendirir. </a:t>
            </a:r>
          </a:p>
          <a:p>
            <a:pPr algn="just"/>
            <a:r>
              <a:rPr lang="tr-TR" sz="1200" dirty="0">
                <a:latin typeface="Times New Roman" pitchFamily="18" charset="0"/>
                <a:cs typeface="Times New Roman" pitchFamily="18" charset="0"/>
              </a:rPr>
              <a:t> - Sindirime yardımcı olur. </a:t>
            </a:r>
          </a:p>
          <a:p>
            <a:pPr algn="just"/>
            <a:endParaRPr lang="tr-TR" sz="1200" dirty="0">
              <a:latin typeface="Times New Roman" pitchFamily="18" charset="0"/>
              <a:cs typeface="Times New Roman" pitchFamily="18" charset="0"/>
            </a:endParaRPr>
          </a:p>
          <a:p>
            <a:pPr algn="just"/>
            <a:endParaRPr lang="tr-TR" sz="12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r>
              <a:rPr lang="tr-TR" sz="12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rPr>
              <a:t>ERİK </a:t>
            </a:r>
            <a:r>
              <a:rPr lang="tr-TR" sz="12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rPr>
              <a:t>KURUSU</a:t>
            </a:r>
          </a:p>
          <a:p>
            <a:pPr algn="just"/>
            <a:endParaRPr lang="tr-TR" sz="1200" b="1" i="1" u="sng" dirty="0">
              <a:solidFill>
                <a:srgbClr val="C00000"/>
              </a:solidFill>
              <a:latin typeface="Times New Roman" pitchFamily="18" charset="0"/>
              <a:cs typeface="Times New Roman" pitchFamily="18" charset="0"/>
            </a:endParaRPr>
          </a:p>
          <a:p>
            <a:pPr algn="just"/>
            <a:r>
              <a:rPr lang="tr-TR" sz="1200" dirty="0">
                <a:latin typeface="Times New Roman" pitchFamily="18" charset="0"/>
                <a:cs typeface="Times New Roman" pitchFamily="18" charset="0"/>
              </a:rPr>
              <a:t> - Antioksidan</a:t>
            </a:r>
          </a:p>
          <a:p>
            <a:pPr algn="just"/>
            <a:r>
              <a:rPr lang="tr-TR" sz="1200" dirty="0">
                <a:latin typeface="Times New Roman" pitchFamily="18" charset="0"/>
                <a:cs typeface="Times New Roman" pitchFamily="18" charset="0"/>
              </a:rPr>
              <a:t> - Kabızlığı önler </a:t>
            </a:r>
          </a:p>
          <a:p>
            <a:pPr algn="just"/>
            <a:r>
              <a:rPr lang="tr-TR" sz="1200" dirty="0">
                <a:latin typeface="Times New Roman" pitchFamily="18" charset="0"/>
                <a:cs typeface="Times New Roman" pitchFamily="18" charset="0"/>
              </a:rPr>
              <a:t> - Bağırsakları çalıştırır</a:t>
            </a:r>
          </a:p>
          <a:p>
            <a:r>
              <a:rPr lang="tr-TR" sz="1200" dirty="0">
                <a:latin typeface="Times New Roman" pitchFamily="18" charset="0"/>
                <a:cs typeface="Times New Roman" pitchFamily="18" charset="0"/>
              </a:rPr>
              <a:t> - Bağırsak kanseri riskini azaltır</a:t>
            </a:r>
          </a:p>
          <a:p>
            <a:pPr algn="just"/>
            <a:r>
              <a:rPr lang="tr-TR" sz="1200" dirty="0">
                <a:latin typeface="Times New Roman" pitchFamily="18" charset="0"/>
                <a:cs typeface="Times New Roman" pitchFamily="18" charset="0"/>
              </a:rPr>
              <a:t> - Sindirimi kolaylaştırır </a:t>
            </a:r>
          </a:p>
          <a:p>
            <a:r>
              <a:rPr lang="tr-TR" sz="1200" dirty="0">
                <a:latin typeface="Times New Roman" pitchFamily="18" charset="0"/>
                <a:cs typeface="Times New Roman" pitchFamily="18" charset="0"/>
              </a:rPr>
              <a:t> - Kırmızı    kan    hücreleri    için   </a:t>
            </a:r>
          </a:p>
          <a:p>
            <a:r>
              <a:rPr lang="tr-TR" sz="1200" dirty="0">
                <a:latin typeface="Times New Roman" pitchFamily="18" charset="0"/>
                <a:cs typeface="Times New Roman" pitchFamily="18" charset="0"/>
              </a:rPr>
              <a:t>   oksijen  deposudur</a:t>
            </a:r>
          </a:p>
          <a:p>
            <a:r>
              <a:rPr lang="tr-TR" sz="1200" dirty="0">
                <a:latin typeface="Times New Roman" pitchFamily="18" charset="0"/>
                <a:cs typeface="Times New Roman" pitchFamily="18" charset="0"/>
              </a:rPr>
              <a:t> - Vücutta   hemoglobin   üretimine  </a:t>
            </a:r>
          </a:p>
          <a:p>
            <a:r>
              <a:rPr lang="tr-TR" sz="1200" dirty="0">
                <a:latin typeface="Times New Roman" pitchFamily="18" charset="0"/>
                <a:cs typeface="Times New Roman" pitchFamily="18" charset="0"/>
              </a:rPr>
              <a:t>    yardımcı olur </a:t>
            </a:r>
          </a:p>
          <a:p>
            <a:pPr algn="just"/>
            <a:r>
              <a:rPr lang="tr-TR" sz="1200" dirty="0">
                <a:latin typeface="Times New Roman" pitchFamily="18" charset="0"/>
                <a:cs typeface="Times New Roman" pitchFamily="18" charset="0"/>
              </a:rPr>
              <a:t> - Kalp krizi riskini azaltır </a:t>
            </a:r>
          </a:p>
          <a:p>
            <a:pPr algn="just"/>
            <a:r>
              <a:rPr lang="tr-TR" sz="1200" dirty="0">
                <a:latin typeface="Times New Roman" pitchFamily="18" charset="0"/>
                <a:cs typeface="Times New Roman" pitchFamily="18" charset="0"/>
              </a:rPr>
              <a:t> - Kılcal damar zayıflığına iyi gelir</a:t>
            </a:r>
          </a:p>
          <a:p>
            <a:r>
              <a:rPr lang="tr-TR" sz="1200" dirty="0">
                <a:latin typeface="Times New Roman" pitchFamily="18" charset="0"/>
                <a:cs typeface="Times New Roman" pitchFamily="18" charset="0"/>
              </a:rPr>
              <a:t> - Vücutta         kan         dolaşımını   </a:t>
            </a:r>
          </a:p>
          <a:p>
            <a:r>
              <a:rPr lang="tr-TR" sz="1200" dirty="0">
                <a:latin typeface="Times New Roman" pitchFamily="18" charset="0"/>
                <a:cs typeface="Times New Roman" pitchFamily="18" charset="0"/>
              </a:rPr>
              <a:t>   kolaylaştırır</a:t>
            </a:r>
          </a:p>
          <a:p>
            <a:pPr algn="just"/>
            <a:r>
              <a:rPr lang="tr-TR" sz="1200" dirty="0">
                <a:latin typeface="Times New Roman" pitchFamily="18" charset="0"/>
                <a:cs typeface="Times New Roman" pitchFamily="18" charset="0"/>
              </a:rPr>
              <a:t> - Kolesterolü düşürür </a:t>
            </a:r>
          </a:p>
          <a:p>
            <a:pPr algn="just"/>
            <a:endParaRPr lang="tr-TR" sz="1200" dirty="0">
              <a:latin typeface="Times New Roman" pitchFamily="18" charset="0"/>
              <a:cs typeface="Times New Roman" pitchFamily="18" charset="0"/>
            </a:endParaRPr>
          </a:p>
        </p:txBody>
      </p:sp>
      <p:sp>
        <p:nvSpPr>
          <p:cNvPr id="12" name="11 Metin kutusu"/>
          <p:cNvSpPr txBox="1"/>
          <p:nvPr/>
        </p:nvSpPr>
        <p:spPr>
          <a:xfrm>
            <a:off x="162124" y="180231"/>
            <a:ext cx="3096344" cy="8371523"/>
          </a:xfrm>
          <a:prstGeom prst="rect">
            <a:avLst/>
          </a:prstGeom>
          <a:noFill/>
        </p:spPr>
        <p:txBody>
          <a:bodyPr wrap="square" rtlCol="0">
            <a:spAutoFit/>
          </a:bodyPr>
          <a:lstStyle/>
          <a:p>
            <a:pPr algn="just"/>
            <a:endParaRPr lang="tr-TR" sz="1500" b="1" u="sng" dirty="0" smtClean="0">
              <a:latin typeface="Times New Roman" pitchFamily="18" charset="0"/>
              <a:cs typeface="Times New Roman" pitchFamily="18" charset="0"/>
            </a:endParaRPr>
          </a:p>
          <a:p>
            <a:pPr algn="just"/>
            <a:endParaRPr lang="tr-TR" sz="1500" b="1" u="sng" dirty="0" smtClean="0">
              <a:latin typeface="Times New Roman" pitchFamily="18" charset="0"/>
              <a:cs typeface="Times New Roman" pitchFamily="18" charset="0"/>
            </a:endParaRPr>
          </a:p>
          <a:p>
            <a:pPr algn="just"/>
            <a:r>
              <a:rPr lang="tr-TR" sz="1200" dirty="0">
                <a:latin typeface="Times New Roman" pitchFamily="18" charset="0"/>
                <a:cs typeface="Times New Roman" pitchFamily="18" charset="0"/>
              </a:rPr>
              <a:t>Ala Erikte hali hazırda mevcut bir çeşit tescili </a:t>
            </a:r>
            <a:r>
              <a:rPr lang="tr-TR" sz="1200" dirty="0" smtClean="0">
                <a:latin typeface="Times New Roman" pitchFamily="18" charset="0"/>
                <a:cs typeface="Times New Roman" pitchFamily="18" charset="0"/>
              </a:rPr>
              <a:t>yapılmamıştır. Dış </a:t>
            </a:r>
            <a:r>
              <a:rPr lang="tr-TR" sz="1200" dirty="0">
                <a:latin typeface="Times New Roman" pitchFamily="18" charset="0"/>
                <a:cs typeface="Times New Roman" pitchFamily="18" charset="0"/>
              </a:rPr>
              <a:t>pazarlarda da </a:t>
            </a:r>
            <a:r>
              <a:rPr lang="tr-TR" sz="1200" dirty="0" smtClean="0">
                <a:latin typeface="Times New Roman" pitchFamily="18" charset="0"/>
                <a:cs typeface="Times New Roman" pitchFamily="18" charset="0"/>
              </a:rPr>
              <a:t>talep potansiyeli </a:t>
            </a:r>
            <a:r>
              <a:rPr lang="tr-TR" sz="1200" dirty="0">
                <a:latin typeface="Times New Roman" pitchFamily="18" charset="0"/>
                <a:cs typeface="Times New Roman" pitchFamily="18" charset="0"/>
              </a:rPr>
              <a:t>olan ilimize has bu Ala Erikte standart kalitede ve yeterli miktarda sertifikalı fidan üretimi gerçekleştirebilmek için, bölgede yetişen Ala Eriğin çeşit tescilini yapmak üzere mutlak surette bir ıslah projesi yapılmalıdır. </a:t>
            </a:r>
            <a:endParaRPr lang="tr-TR" sz="1200" dirty="0" smtClean="0">
              <a:latin typeface="Times New Roman" pitchFamily="18" charset="0"/>
              <a:cs typeface="Times New Roman" pitchFamily="18" charset="0"/>
            </a:endParaRPr>
          </a:p>
          <a:p>
            <a:pPr algn="just"/>
            <a:endParaRPr lang="tr-TR" sz="1200" dirty="0">
              <a:latin typeface="Times New Roman" pitchFamily="18" charset="0"/>
              <a:cs typeface="Times New Roman" pitchFamily="18" charset="0"/>
            </a:endParaRPr>
          </a:p>
          <a:p>
            <a:pPr algn="just"/>
            <a:r>
              <a:rPr lang="tr-TR" sz="1200" dirty="0" smtClean="0">
                <a:latin typeface="Times New Roman" pitchFamily="18" charset="0"/>
                <a:cs typeface="Times New Roman" pitchFamily="18" charset="0"/>
              </a:rPr>
              <a:t>Hayata </a:t>
            </a:r>
            <a:r>
              <a:rPr lang="tr-TR" sz="1200" dirty="0">
                <a:latin typeface="Times New Roman" pitchFamily="18" charset="0"/>
                <a:cs typeface="Times New Roman" pitchFamily="18" charset="0"/>
              </a:rPr>
              <a:t>geçirilecek proje sonucunda tescil edilecek çeşitlerin sertifikalı fidan üretimlerinin yapılmasıyla, Ala Erik üretiminde kapama bahçelerin kurulması yaygınlaşabilecektir. Ayrıca tescilli çeşit ile Üryani Erik için “Coğrafi İşaret Belgesi” almak üzere başvuruda bulunularak koruma altına alınmasına imkân sağlanacaktır. Böylece </a:t>
            </a:r>
            <a:r>
              <a:rPr lang="tr-TR" sz="1200" dirty="0" smtClean="0">
                <a:latin typeface="Times New Roman" pitchFamily="18" charset="0"/>
                <a:cs typeface="Times New Roman" pitchFamily="18" charset="0"/>
              </a:rPr>
              <a:t>halihazırda İlimizde </a:t>
            </a:r>
            <a:r>
              <a:rPr lang="tr-TR" sz="1200" dirty="0">
                <a:latin typeface="Times New Roman" pitchFamily="18" charset="0"/>
                <a:cs typeface="Times New Roman" pitchFamily="18" charset="0"/>
              </a:rPr>
              <a:t>yöresel olarak yetiştirilmekte ve tüketilmekte olan Ala (Üryani) Erik, ülkemiz tarımına ve gıda sanayine önemli bir katma değer kazandıracaktır</a:t>
            </a:r>
            <a:r>
              <a:rPr lang="tr-TR" sz="1600" dirty="0">
                <a:latin typeface="Times New Roman" pitchFamily="18" charset="0"/>
                <a:cs typeface="Times New Roman" pitchFamily="18" charset="0"/>
              </a:rPr>
              <a:t>.</a:t>
            </a:r>
          </a:p>
          <a:p>
            <a:pPr algn="just"/>
            <a:endParaRPr lang="tr-TR" sz="1500" b="1" u="sng" dirty="0" smtClean="0">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sz="1500" b="1" i="1" u="sng" dirty="0" smtClean="0">
              <a:solidFill>
                <a:srgbClr val="F82F20"/>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3" cstate="print"/>
          <a:srcRect/>
          <a:stretch>
            <a:fillRect/>
          </a:stretch>
        </p:blipFill>
        <p:spPr bwMode="auto">
          <a:xfrm>
            <a:off x="7553753" y="3937992"/>
            <a:ext cx="2444132" cy="2056318"/>
          </a:xfrm>
          <a:prstGeom prst="rect">
            <a:avLst/>
          </a:prstGeom>
          <a:solidFill>
            <a:srgbClr val="00B050"/>
          </a:solidFill>
          <a:ln>
            <a:headEnd/>
            <a:tailEnd/>
          </a:ln>
          <a:effectLst>
            <a:outerShdw blurRad="406400" dist="355600" dir="7440000" sx="105000" sy="105000" rotWithShape="0">
              <a:srgbClr val="000000"/>
            </a:outerShdw>
          </a:effectLst>
        </p:spPr>
        <p:style>
          <a:lnRef idx="3">
            <a:schemeClr val="lt1"/>
          </a:lnRef>
          <a:fillRef idx="1">
            <a:schemeClr val="accent2"/>
          </a:fillRef>
          <a:effectRef idx="1">
            <a:schemeClr val="accent2"/>
          </a:effectRef>
          <a:fontRef idx="minor">
            <a:schemeClr val="lt1"/>
          </a:fontRef>
        </p:style>
      </p:pic>
      <p:sp>
        <p:nvSpPr>
          <p:cNvPr id="16" name="15 Dikdörtgen"/>
          <p:cNvSpPr/>
          <p:nvPr/>
        </p:nvSpPr>
        <p:spPr>
          <a:xfrm>
            <a:off x="7377720" y="2588162"/>
            <a:ext cx="2852063" cy="1077218"/>
          </a:xfrm>
          <a:prstGeom prst="rect">
            <a:avLst/>
          </a:prstGeom>
          <a:noFill/>
        </p:spPr>
        <p:txBody>
          <a:bodyPr wrap="none" lIns="91440" tIns="45720" rIns="91440" bIns="45720">
            <a:spAutoFit/>
          </a:bodyPr>
          <a:lstStyle/>
          <a:p>
            <a:pPr algn="ctr"/>
            <a:r>
              <a:rPr lang="tr-TR" sz="3200" b="1" cap="none" spc="0" dirty="0" smtClean="0">
                <a:ln w="900" cmpd="sng">
                  <a:solidFill>
                    <a:schemeClr val="accent1">
                      <a:satMod val="190000"/>
                      <a:alpha val="55000"/>
                    </a:schemeClr>
                  </a:solidFill>
                  <a:prstDash val="solid"/>
                </a:ln>
                <a:solidFill>
                  <a:srgbClr val="F82F20"/>
                </a:solidFill>
                <a:effectLst>
                  <a:innerShdw blurRad="101600" dist="76200" dir="5400000">
                    <a:schemeClr val="accent1">
                      <a:satMod val="190000"/>
                      <a:tint val="100000"/>
                      <a:alpha val="74000"/>
                    </a:schemeClr>
                  </a:innerShdw>
                </a:effectLst>
                <a:latin typeface="Comic Sans MS" pitchFamily="66" charset="0"/>
              </a:rPr>
              <a:t>ALA ERİK</a:t>
            </a:r>
          </a:p>
          <a:p>
            <a:pPr algn="ctr"/>
            <a:r>
              <a:rPr lang="tr-TR" sz="3200" b="1" cap="none" spc="0" dirty="0" smtClean="0">
                <a:ln w="900" cmpd="sng">
                  <a:solidFill>
                    <a:schemeClr val="accent1">
                      <a:satMod val="190000"/>
                      <a:alpha val="55000"/>
                    </a:schemeClr>
                  </a:solidFill>
                  <a:prstDash val="solid"/>
                </a:ln>
                <a:solidFill>
                  <a:srgbClr val="F82F20"/>
                </a:solidFill>
                <a:effectLst>
                  <a:innerShdw blurRad="101600" dist="76200" dir="5400000">
                    <a:schemeClr val="accent1">
                      <a:satMod val="190000"/>
                      <a:tint val="100000"/>
                      <a:alpha val="74000"/>
                    </a:schemeClr>
                  </a:innerShdw>
                </a:effectLst>
                <a:latin typeface="Comic Sans MS" pitchFamily="66" charset="0"/>
              </a:rPr>
              <a:t>(Üryani Eriği)</a:t>
            </a:r>
            <a:endParaRPr lang="tr-TR" sz="3200" b="1" cap="none" spc="0" dirty="0">
              <a:ln w="900" cmpd="sng">
                <a:solidFill>
                  <a:schemeClr val="accent1">
                    <a:satMod val="190000"/>
                    <a:alpha val="55000"/>
                  </a:schemeClr>
                </a:solidFill>
                <a:prstDash val="solid"/>
              </a:ln>
              <a:solidFill>
                <a:srgbClr val="F82F20"/>
              </a:solidFill>
              <a:effectLst>
                <a:innerShdw blurRad="101600" dist="76200" dir="5400000">
                  <a:schemeClr val="accent1">
                    <a:satMod val="190000"/>
                    <a:tint val="100000"/>
                    <a:alpha val="74000"/>
                  </a:schemeClr>
                </a:innerShdw>
              </a:effectLst>
            </a:endParaRPr>
          </a:p>
        </p:txBody>
      </p:sp>
      <p:pic>
        <p:nvPicPr>
          <p:cNvPr id="5" name="Resi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53752" y="324247"/>
            <a:ext cx="2157317" cy="1664606"/>
          </a:xfrm>
          <a:prstGeom prst="rect">
            <a:avLst/>
          </a:prstGeom>
        </p:spPr>
      </p:pic>
      <p:sp>
        <p:nvSpPr>
          <p:cNvPr id="7" name="Metin kutusu 6"/>
          <p:cNvSpPr txBox="1"/>
          <p:nvPr/>
        </p:nvSpPr>
        <p:spPr>
          <a:xfrm>
            <a:off x="7650956" y="6372919"/>
            <a:ext cx="2240439" cy="415498"/>
          </a:xfrm>
          <a:prstGeom prst="rect">
            <a:avLst/>
          </a:prstGeom>
          <a:noFill/>
        </p:spPr>
        <p:txBody>
          <a:bodyPr wrap="square" rtlCol="0">
            <a:spAutoFit/>
          </a:bodyPr>
          <a:lstStyle/>
          <a:p>
            <a:pPr algn="ctr"/>
            <a:r>
              <a:rPr lang="tr-TR" dirty="0" smtClean="0"/>
              <a:t>KASTAMONU-2017</a:t>
            </a:r>
            <a:endParaRPr lang="tr-TR" dirty="0"/>
          </a:p>
        </p:txBody>
      </p:sp>
      <p:sp>
        <p:nvSpPr>
          <p:cNvPr id="6" name="Text Box 2"/>
          <p:cNvSpPr txBox="1">
            <a:spLocks noChangeArrowheads="1"/>
          </p:cNvSpPr>
          <p:nvPr/>
        </p:nvSpPr>
        <p:spPr bwMode="auto">
          <a:xfrm>
            <a:off x="3567464" y="5656162"/>
            <a:ext cx="2686050" cy="1433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000" b="1" i="0" u="none" strike="noStrike" cap="none" normalizeH="0" baseline="0" dirty="0" smtClean="0">
                <a:ln>
                  <a:noFill/>
                </a:ln>
                <a:solidFill>
                  <a:srgbClr val="000000"/>
                </a:solidFill>
                <a:effectLst/>
                <a:latin typeface="Calibri" panose="020F0502020204030204" pitchFamily="34" charset="0"/>
              </a:rPr>
              <a:t>İL GIDA, TARIM ve HAYVANCILIK MÜDÜRLÜĞÜ</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000" b="1" i="0" u="none" strike="noStrike" cap="none" normalizeH="0" baseline="0" dirty="0" smtClean="0">
                <a:ln>
                  <a:noFill/>
                </a:ln>
                <a:solidFill>
                  <a:srgbClr val="000000"/>
                </a:solidFill>
                <a:effectLst/>
                <a:latin typeface="Calibri" panose="020F0502020204030204" pitchFamily="34" charset="0"/>
              </a:rPr>
              <a:t>Saraçlar Mah. Bayındır Sok. No:2 37100 </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000" b="1" i="0" u="none" strike="noStrike" cap="none" normalizeH="0" baseline="0" dirty="0" smtClean="0">
                <a:ln>
                  <a:noFill/>
                </a:ln>
                <a:solidFill>
                  <a:srgbClr val="000000"/>
                </a:solidFill>
                <a:effectLst/>
                <a:latin typeface="Calibri" panose="020F0502020204030204" pitchFamily="34" charset="0"/>
              </a:rPr>
              <a:t> Merkez/KASTAMONU</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000" b="1" i="0" u="none" strike="noStrike" cap="none" normalizeH="0" baseline="0" dirty="0" smtClean="0">
                <a:ln>
                  <a:noFill/>
                </a:ln>
                <a:solidFill>
                  <a:srgbClr val="000000"/>
                </a:solidFill>
                <a:effectLst/>
                <a:latin typeface="Calibri" panose="020F0502020204030204" pitchFamily="34" charset="0"/>
              </a:rPr>
              <a:t>Tel No: (366) 214 84 00 Faks No: (366) 214 31 70</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000" b="1" i="0" u="none" strike="noStrike" cap="none" normalizeH="0" baseline="0" dirty="0" smtClean="0">
                <a:ln>
                  <a:noFill/>
                </a:ln>
                <a:solidFill>
                  <a:srgbClr val="000000"/>
                </a:solidFill>
                <a:effectLst/>
                <a:latin typeface="Calibri" panose="020F0502020204030204" pitchFamily="34" charset="0"/>
              </a:rPr>
              <a:t>www.kastamonutarim.gov.tr</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pic>
        <p:nvPicPr>
          <p:cNvPr id="10" name="Resim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8139" y="4884637"/>
            <a:ext cx="2971800" cy="154305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i</a:t>
            </a:r>
            <a:endParaRPr lang="tr-TR" dirty="0"/>
          </a:p>
        </p:txBody>
      </p:sp>
      <p:sp>
        <p:nvSpPr>
          <p:cNvPr id="3" name="2 Alt Başlık"/>
          <p:cNvSpPr>
            <a:spLocks noGrp="1"/>
          </p:cNvSpPr>
          <p:nvPr>
            <p:ph type="subTitle" idx="1"/>
          </p:nvPr>
        </p:nvSpPr>
        <p:spPr/>
        <p:txBody>
          <a:bodyPr/>
          <a:lstStyle/>
          <a:p>
            <a:endParaRPr lang="tr-TR"/>
          </a:p>
        </p:txBody>
      </p:sp>
      <p:pic>
        <p:nvPicPr>
          <p:cNvPr id="4" name="3 Resim" descr="uryani.png"/>
          <p:cNvPicPr>
            <a:picLocks noChangeAspect="1"/>
          </p:cNvPicPr>
          <p:nvPr/>
        </p:nvPicPr>
        <p:blipFill>
          <a:blip r:embed="rId2" cstate="print">
            <a:duotone>
              <a:prstClr val="black"/>
              <a:srgbClr val="D9C3A5">
                <a:tint val="50000"/>
                <a:satMod val="180000"/>
              </a:srgbClr>
            </a:duotone>
            <a:lum bright="81000" contrast="-31000"/>
          </a:blip>
          <a:stretch>
            <a:fillRect/>
          </a:stretch>
        </p:blipFill>
        <p:spPr>
          <a:xfrm>
            <a:off x="0" y="0"/>
            <a:ext cx="10693400" cy="7561263"/>
          </a:xfrm>
          <a:prstGeom prst="rect">
            <a:avLst/>
          </a:prstGeom>
          <a:ln>
            <a:noFill/>
          </a:ln>
          <a:effectLst>
            <a:glow rad="228600">
              <a:schemeClr val="accent5">
                <a:satMod val="175000"/>
                <a:alpha val="40000"/>
              </a:schemeClr>
            </a:glow>
            <a:softEdge rad="112500"/>
          </a:effectLst>
        </p:spPr>
      </p:pic>
      <p:sp>
        <p:nvSpPr>
          <p:cNvPr id="5" name="4 Metin kutusu"/>
          <p:cNvSpPr txBox="1"/>
          <p:nvPr/>
        </p:nvSpPr>
        <p:spPr>
          <a:xfrm>
            <a:off x="7290916" y="201711"/>
            <a:ext cx="3168352" cy="6370975"/>
          </a:xfrm>
          <a:prstGeom prst="rect">
            <a:avLst/>
          </a:prstGeom>
          <a:noFill/>
        </p:spPr>
        <p:txBody>
          <a:bodyPr wrap="square" rtlCol="0">
            <a:spAutoFit/>
          </a:bodyPr>
          <a:lstStyle/>
          <a:p>
            <a:pPr algn="just"/>
            <a:endParaRPr lang="tr-TR" sz="1200" dirty="0" smtClean="0">
              <a:solidFill>
                <a:schemeClr val="accent1">
                  <a:lumMod val="75000"/>
                </a:schemeClr>
              </a:solidFill>
              <a:latin typeface="Times New Roman" pitchFamily="18" charset="0"/>
              <a:cs typeface="Times New Roman" pitchFamily="18" charset="0"/>
            </a:endParaRPr>
          </a:p>
          <a:p>
            <a:pPr algn="just"/>
            <a:r>
              <a:rPr lang="tr-TR" sz="1200" dirty="0">
                <a:latin typeface="Times New Roman" pitchFamily="18" charset="0"/>
                <a:cs typeface="Times New Roman" pitchFamily="18" charset="0"/>
              </a:rPr>
              <a:t>Yörede meyvelerin olgunlaşma zamanı Eylül ayının ikinci haftasından başlayarak dördüncü haftasının sonuna kadar devam eder. Meyveleri kurutmaya uygun olduğundan çoğunlukla kurutmalık olarak değerlendirilmektedir. Yerel çeşidin çoğaltılmasında genellikle tohumdan üretilen veya mevcut ağaçların kök sürgünlerinden elde edilen fidanlarla bahçe kurulmuştur</a:t>
            </a:r>
          </a:p>
          <a:p>
            <a:pPr algn="just"/>
            <a:endParaRPr lang="tr-TR" sz="1200" dirty="0" smtClean="0">
              <a:latin typeface="Times New Roman" pitchFamily="18" charset="0"/>
              <a:cs typeface="Times New Roman" pitchFamily="18" charset="0"/>
            </a:endParaRPr>
          </a:p>
          <a:p>
            <a:pPr algn="just"/>
            <a:r>
              <a:rPr lang="tr-TR" sz="1200" dirty="0" smtClean="0">
                <a:latin typeface="Times New Roman" pitchFamily="18" charset="0"/>
                <a:cs typeface="Times New Roman" pitchFamily="18" charset="0"/>
              </a:rPr>
              <a:t>Yetiştiriciliği daha çok dağınık bahçe şeklinde iken son yıllarda  kapama meyve bahçesi tesis edilmeye başlanmıştır. Ancak kurulan bahçelerde Üryani eriğinin özelliklerini tam olarak yansıtan ağaçların belirlenmemiş olmasından kaynaklanan verim kayıpları ve engellenemeyen </a:t>
            </a:r>
            <a:r>
              <a:rPr lang="tr-TR" sz="1200" dirty="0" err="1" smtClean="0">
                <a:latin typeface="Times New Roman" pitchFamily="18" charset="0"/>
                <a:cs typeface="Times New Roman" pitchFamily="18" charset="0"/>
              </a:rPr>
              <a:t>periyodisite</a:t>
            </a:r>
            <a:r>
              <a:rPr lang="tr-TR" sz="1200" dirty="0" smtClean="0">
                <a:latin typeface="Times New Roman" pitchFamily="18" charset="0"/>
                <a:cs typeface="Times New Roman" pitchFamily="18" charset="0"/>
              </a:rPr>
              <a:t> </a:t>
            </a:r>
            <a:r>
              <a:rPr lang="tr-TR" sz="1200" dirty="0" smtClean="0">
                <a:latin typeface="Times New Roman" pitchFamily="18" charset="0"/>
                <a:cs typeface="Times New Roman" pitchFamily="18" charset="0"/>
              </a:rPr>
              <a:t>görülmektedir.</a:t>
            </a:r>
          </a:p>
          <a:p>
            <a:pPr algn="just"/>
            <a:endParaRPr lang="tr-TR" sz="1200" dirty="0">
              <a:latin typeface="Times New Roman" pitchFamily="18" charset="0"/>
              <a:cs typeface="Times New Roman" pitchFamily="18" charset="0"/>
            </a:endParaRPr>
          </a:p>
          <a:p>
            <a:pPr algn="just"/>
            <a:endParaRPr lang="tr-TR" sz="1200" dirty="0" smtClean="0">
              <a:latin typeface="Times New Roman" pitchFamily="18" charset="0"/>
              <a:cs typeface="Times New Roman" pitchFamily="18" charset="0"/>
            </a:endParaRPr>
          </a:p>
          <a:p>
            <a:pPr algn="just"/>
            <a:r>
              <a:rPr lang="tr-TR" sz="1200" dirty="0" smtClean="0">
                <a:latin typeface="Times New Roman" pitchFamily="18" charset="0"/>
                <a:cs typeface="Times New Roman" pitchFamily="18" charset="0"/>
              </a:rPr>
              <a:t>Bilindiği üzere bu eriğin taze meyvesi “Ala Erik”, kabuğu soyularak kurutulmuşu da “Üryani Eriği” olarak adlandırılmaktadır. Üryani kurusu, pestili, hoşafı ve kompostosu gibi çeşitli şekillerde tüketilen Ala Erik, B vitamini deposu olmakla birlikte farklı lif yapısıyla bağırsakları yumuşatması, sindirimi kolaylaştırması, beden ve zihin yorgunluğunu gidermesiyle uzmanlar tarafından tavsiye edilmekte olup; ayrıca böbreklerin çalışmasına yardımcı olarak vücuttan </a:t>
            </a:r>
            <a:r>
              <a:rPr lang="tr-TR" sz="1200" dirty="0" err="1" smtClean="0">
                <a:latin typeface="Times New Roman" pitchFamily="18" charset="0"/>
                <a:cs typeface="Times New Roman" pitchFamily="18" charset="0"/>
              </a:rPr>
              <a:t>toksik</a:t>
            </a:r>
            <a:r>
              <a:rPr lang="tr-TR" sz="1200" dirty="0" smtClean="0">
                <a:latin typeface="Times New Roman" pitchFamily="18" charset="0"/>
                <a:cs typeface="Times New Roman" pitchFamily="18" charset="0"/>
              </a:rPr>
              <a:t> maddelerin atılmasına ve aynı zamanda kansızlığa da iyi geldiği bilinmektedir. </a:t>
            </a:r>
          </a:p>
          <a:p>
            <a:pPr algn="just"/>
            <a:r>
              <a:rPr lang="tr-TR" sz="1200" dirty="0" smtClean="0">
                <a:latin typeface="Times New Roman" pitchFamily="18" charset="0"/>
                <a:cs typeface="Times New Roman" pitchFamily="18" charset="0"/>
              </a:rPr>
              <a:t>          </a:t>
            </a:r>
          </a:p>
        </p:txBody>
      </p:sp>
      <p:sp>
        <p:nvSpPr>
          <p:cNvPr id="6" name="5 Metin kutusu"/>
          <p:cNvSpPr txBox="1"/>
          <p:nvPr/>
        </p:nvSpPr>
        <p:spPr>
          <a:xfrm>
            <a:off x="3606327" y="17834"/>
            <a:ext cx="3240360" cy="7109639"/>
          </a:xfrm>
          <a:prstGeom prst="rect">
            <a:avLst/>
          </a:prstGeom>
          <a:noFill/>
        </p:spPr>
        <p:txBody>
          <a:bodyPr wrap="square" rtlCol="0">
            <a:spAutoFit/>
          </a:bodyPr>
          <a:lstStyle/>
          <a:p>
            <a:pPr algn="just"/>
            <a:endParaRPr lang="tr-TR" sz="1200" dirty="0" smtClean="0">
              <a:solidFill>
                <a:schemeClr val="accent1">
                  <a:lumMod val="75000"/>
                </a:schemeClr>
              </a:solidFill>
              <a:latin typeface="Times New Roman" pitchFamily="18" charset="0"/>
              <a:cs typeface="Times New Roman" pitchFamily="18" charset="0"/>
            </a:endParaRPr>
          </a:p>
          <a:p>
            <a:pPr algn="just"/>
            <a:endParaRPr lang="tr-TR" sz="1200" dirty="0">
              <a:solidFill>
                <a:schemeClr val="accent1">
                  <a:lumMod val="75000"/>
                </a:schemeClr>
              </a:solidFill>
              <a:latin typeface="Times New Roman" pitchFamily="18" charset="0"/>
              <a:cs typeface="Times New Roman" pitchFamily="18" charset="0"/>
            </a:endParaRPr>
          </a:p>
          <a:p>
            <a:pPr algn="just"/>
            <a:r>
              <a:rPr lang="tr-TR" sz="1200" dirty="0" smtClean="0">
                <a:latin typeface="Times New Roman" pitchFamily="18" charset="0"/>
                <a:cs typeface="Times New Roman" pitchFamily="18" charset="0"/>
              </a:rPr>
              <a:t>Birçok türe sahip olan erik, dünya üzerinde kültürü yapılan meyve türleri içerisinde geniş bir yayılma alnına sahip olup değişik ekolojilerde yetiştirilebilmektedir. FAO’nun 2015 yılı verilerine göre yaklaşık 11,5 milyon ton Dünya erik üretiminde Türkiye,  279.761 tonluk üretim ve % 2,6’lık üretim payı ile Çin, Romanya ve Şili’nin ardından 4. sırada yer almaktadır. Ülkemizde bulunan erik türleri </a:t>
            </a:r>
            <a:r>
              <a:rPr lang="tr-TR" sz="1200" dirty="0" err="1" smtClean="0">
                <a:latin typeface="Times New Roman" pitchFamily="18" charset="0"/>
                <a:cs typeface="Times New Roman" pitchFamily="18" charset="0"/>
              </a:rPr>
              <a:t>Prunus</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cerasifera</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Ehrh</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Prunus</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domestica</a:t>
            </a:r>
            <a:r>
              <a:rPr lang="tr-TR" sz="1200" dirty="0" smtClean="0">
                <a:latin typeface="Times New Roman" pitchFamily="18" charset="0"/>
                <a:cs typeface="Times New Roman" pitchFamily="18" charset="0"/>
              </a:rPr>
              <a:t> L., </a:t>
            </a:r>
            <a:r>
              <a:rPr lang="tr-TR" sz="1200" dirty="0" err="1" smtClean="0">
                <a:latin typeface="Times New Roman" pitchFamily="18" charset="0"/>
                <a:cs typeface="Times New Roman" pitchFamily="18" charset="0"/>
              </a:rPr>
              <a:t>Prunus</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institia</a:t>
            </a:r>
            <a:r>
              <a:rPr lang="tr-TR" sz="1200" dirty="0" smtClean="0">
                <a:latin typeface="Times New Roman" pitchFamily="18" charset="0"/>
                <a:cs typeface="Times New Roman" pitchFamily="18" charset="0"/>
              </a:rPr>
              <a:t> L., </a:t>
            </a:r>
            <a:r>
              <a:rPr lang="tr-TR" sz="1200" dirty="0" err="1" smtClean="0">
                <a:latin typeface="Times New Roman" pitchFamily="18" charset="0"/>
                <a:cs typeface="Times New Roman" pitchFamily="18" charset="0"/>
              </a:rPr>
              <a:t>Prunus</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spinosa</a:t>
            </a:r>
            <a:r>
              <a:rPr lang="tr-TR" sz="1200" dirty="0" smtClean="0">
                <a:latin typeface="Times New Roman" pitchFamily="18" charset="0"/>
                <a:cs typeface="Times New Roman" pitchFamily="18" charset="0"/>
              </a:rPr>
              <a:t> L., </a:t>
            </a:r>
            <a:r>
              <a:rPr lang="tr-TR" sz="1200" dirty="0" err="1" smtClean="0">
                <a:latin typeface="Times New Roman" pitchFamily="18" charset="0"/>
                <a:cs typeface="Times New Roman" pitchFamily="18" charset="0"/>
              </a:rPr>
              <a:t>Prunusu</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salicina</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lindley</a:t>
            </a:r>
            <a:r>
              <a:rPr lang="tr-TR" sz="1200" dirty="0" smtClean="0">
                <a:latin typeface="Times New Roman" pitchFamily="18" charset="0"/>
                <a:cs typeface="Times New Roman" pitchFamily="18" charset="0"/>
              </a:rPr>
              <a:t> ve </a:t>
            </a:r>
            <a:r>
              <a:rPr lang="tr-TR" sz="1200" dirty="0" err="1" smtClean="0">
                <a:latin typeface="Times New Roman" pitchFamily="18" charset="0"/>
                <a:cs typeface="Times New Roman" pitchFamily="18" charset="0"/>
              </a:rPr>
              <a:t>Prunus</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smonii</a:t>
            </a:r>
            <a:r>
              <a:rPr lang="tr-TR" sz="1200" dirty="0" smtClean="0">
                <a:latin typeface="Times New Roman" pitchFamily="18" charset="0"/>
                <a:cs typeface="Times New Roman" pitchFamily="18" charset="0"/>
              </a:rPr>
              <a:t> </a:t>
            </a:r>
            <a:r>
              <a:rPr lang="tr-TR" sz="1200" dirty="0" err="1" smtClean="0">
                <a:latin typeface="Times New Roman" pitchFamily="18" charset="0"/>
                <a:cs typeface="Times New Roman" pitchFamily="18" charset="0"/>
              </a:rPr>
              <a:t>Carr</a:t>
            </a:r>
            <a:r>
              <a:rPr lang="tr-TR" sz="1200" dirty="0" smtClean="0">
                <a:latin typeface="Times New Roman" pitchFamily="18" charset="0"/>
                <a:cs typeface="Times New Roman" pitchFamily="18" charset="0"/>
              </a:rPr>
              <a:t>. Olarak bildirilmektedir. (Davis,1972).</a:t>
            </a:r>
          </a:p>
          <a:p>
            <a:pPr algn="just"/>
            <a:endParaRPr lang="tr-TR" sz="1200" dirty="0">
              <a:latin typeface="Times New Roman" pitchFamily="18" charset="0"/>
              <a:cs typeface="Times New Roman" pitchFamily="18" charset="0"/>
            </a:endParaRPr>
          </a:p>
          <a:p>
            <a:pPr algn="just"/>
            <a:r>
              <a:rPr lang="tr-TR" sz="1200" dirty="0" smtClean="0">
                <a:latin typeface="Times New Roman" pitchFamily="18" charset="0"/>
                <a:cs typeface="Times New Roman" pitchFamily="18" charset="0"/>
              </a:rPr>
              <a:t> Avrupa grubu erikler (</a:t>
            </a:r>
            <a:r>
              <a:rPr lang="tr-TR" sz="1200" dirty="0" err="1" smtClean="0">
                <a:latin typeface="Times New Roman" pitchFamily="18" charset="0"/>
                <a:cs typeface="Times New Roman" pitchFamily="18" charset="0"/>
              </a:rPr>
              <a:t>P.domestica</a:t>
            </a:r>
            <a:r>
              <a:rPr lang="tr-TR" sz="1200" dirty="0" smtClean="0">
                <a:latin typeface="Times New Roman" pitchFamily="18" charset="0"/>
                <a:cs typeface="Times New Roman" pitchFamily="18" charset="0"/>
              </a:rPr>
              <a:t> L) seyrek dallı, dik yayvan veya sarkık taçlı ağaçlar meydana getirir. Taç yüksekliği 12 m’ye kadar ulaşır. Ağaçları dikenli veya dikensiz olabilir. Meyveleri genellikle yumurta biçiminde, bazen hafif küremsi, meyve kabuğu sarı, yeşilimsi sarı, kırmızı mor, mavi mor renkli, üzeri puslu meyve eti sarımsı, yeşilimsi veya açık mor, az sulu tatlı veya mayhoştur.</a:t>
            </a:r>
          </a:p>
          <a:p>
            <a:pPr algn="just"/>
            <a:endParaRPr lang="tr-TR" sz="1200" dirty="0" smtClean="0">
              <a:latin typeface="Times New Roman" pitchFamily="18" charset="0"/>
              <a:cs typeface="Times New Roman" pitchFamily="18" charset="0"/>
            </a:endParaRPr>
          </a:p>
          <a:p>
            <a:pPr algn="just"/>
            <a:r>
              <a:rPr lang="tr-TR" sz="1200" dirty="0" smtClean="0">
                <a:latin typeface="Times New Roman" pitchFamily="18" charset="0"/>
                <a:cs typeface="Times New Roman" pitchFamily="18" charset="0"/>
              </a:rPr>
              <a:t> Avrupa grubu erkler içerisinde yer alan Ala Erik, ülkemizde sadece Kastamonu çevresinde yetişen bir erik çeşidi olup Üryani olarak ta bilinmektedir. Kabukları elle soyularak kurutulduğu için “Üryani” ismi verilmiştir. Kastamonu-Daday İlçesi başta olmak üzere Merkez ve Eflani İlçesinin bir kısmını kapsayan alanların ev bahçelerinde tek ağaç; tarla ve bahçe kenarlarında tek ağaç ya da ağaç grubu şeklinde yetiştirilmektedir. </a:t>
            </a:r>
            <a:endParaRPr lang="tr-TR" sz="1200" dirty="0">
              <a:latin typeface="Times New Roman" pitchFamily="18" charset="0"/>
              <a:cs typeface="Times New Roman" pitchFamily="18" charset="0"/>
            </a:endParaRPr>
          </a:p>
          <a:p>
            <a:pPr algn="just"/>
            <a:endParaRPr lang="tr-TR" sz="1200" dirty="0" smtClean="0">
              <a:solidFill>
                <a:schemeClr val="accent1">
                  <a:lumMod val="75000"/>
                </a:schemeClr>
              </a:solidFill>
              <a:latin typeface="Times New Roman" pitchFamily="18" charset="0"/>
              <a:cs typeface="Times New Roman" pitchFamily="18" charset="0"/>
            </a:endParaRPr>
          </a:p>
        </p:txBody>
      </p:sp>
      <p:graphicFrame>
        <p:nvGraphicFramePr>
          <p:cNvPr id="8" name="7 Tablo"/>
          <p:cNvGraphicFramePr>
            <a:graphicFrameLocks noGrp="1"/>
          </p:cNvGraphicFramePr>
          <p:nvPr>
            <p:extLst>
              <p:ext uri="{D42A27DB-BD31-4B8C-83A1-F6EECF244321}">
                <p14:modId xmlns:p14="http://schemas.microsoft.com/office/powerpoint/2010/main" val="1974690699"/>
              </p:ext>
            </p:extLst>
          </p:nvPr>
        </p:nvGraphicFramePr>
        <p:xfrm>
          <a:off x="306140" y="1980431"/>
          <a:ext cx="3096344" cy="5286329"/>
        </p:xfrm>
        <a:graphic>
          <a:graphicData uri="http://schemas.openxmlformats.org/drawingml/2006/table">
            <a:tbl>
              <a:tblPr/>
              <a:tblGrid>
                <a:gridCol w="2015859">
                  <a:extLst>
                    <a:ext uri="{9D8B030D-6E8A-4147-A177-3AD203B41FA5}">
                      <a16:colId xmlns:a16="http://schemas.microsoft.com/office/drawing/2014/main" val="20000"/>
                    </a:ext>
                  </a:extLst>
                </a:gridCol>
                <a:gridCol w="1080485">
                  <a:extLst>
                    <a:ext uri="{9D8B030D-6E8A-4147-A177-3AD203B41FA5}">
                      <a16:colId xmlns:a16="http://schemas.microsoft.com/office/drawing/2014/main" val="20001"/>
                    </a:ext>
                  </a:extLst>
                </a:gridCol>
              </a:tblGrid>
              <a:tr h="241331">
                <a:tc gridSpan="2">
                  <a:txBody>
                    <a:bodyPr/>
                    <a:lstStyle/>
                    <a:p>
                      <a:pPr algn="ctr">
                        <a:lnSpc>
                          <a:spcPct val="115000"/>
                        </a:lnSpc>
                        <a:spcAft>
                          <a:spcPts val="0"/>
                        </a:spcAft>
                      </a:pPr>
                      <a:r>
                        <a:rPr lang="tr-TR" sz="1200" b="1" dirty="0">
                          <a:solidFill>
                            <a:schemeClr val="tx1"/>
                          </a:solidFill>
                          <a:latin typeface="Tımes new roman"/>
                          <a:ea typeface="Times New Roman"/>
                          <a:cs typeface="Calibri"/>
                        </a:rPr>
                        <a:t>ÜRYANİ ERİĞİNE AİT GENEL ÖZELLİKLER </a:t>
                      </a:r>
                      <a:endParaRPr lang="tr-TR" sz="1100" dirty="0">
                        <a:solidFill>
                          <a:schemeClr val="tx1"/>
                        </a:solidFill>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0000"/>
                  </a:ext>
                </a:extLst>
              </a:tr>
              <a:tr h="482662">
                <a:tc>
                  <a:txBody>
                    <a:bodyPr/>
                    <a:lstStyle/>
                    <a:p>
                      <a:pPr algn="l">
                        <a:lnSpc>
                          <a:spcPct val="115000"/>
                        </a:lnSpc>
                        <a:spcAft>
                          <a:spcPts val="0"/>
                        </a:spcAft>
                      </a:pPr>
                      <a:r>
                        <a:rPr lang="tr-TR" sz="1200" dirty="0">
                          <a:solidFill>
                            <a:schemeClr val="tx1"/>
                          </a:solidFill>
                          <a:latin typeface="Tımes new roman"/>
                          <a:ea typeface="Times New Roman"/>
                          <a:cs typeface="Calibri"/>
                        </a:rPr>
                        <a:t>Bilimsel Adı</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Prunus domestica L.</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1331">
                <a:tc>
                  <a:txBody>
                    <a:bodyPr/>
                    <a:lstStyle/>
                    <a:p>
                      <a:pPr algn="l">
                        <a:lnSpc>
                          <a:spcPct val="115000"/>
                        </a:lnSpc>
                        <a:spcAft>
                          <a:spcPts val="0"/>
                        </a:spcAft>
                      </a:pPr>
                      <a:r>
                        <a:rPr lang="tr-TR" sz="1200">
                          <a:solidFill>
                            <a:schemeClr val="tx1"/>
                          </a:solidFill>
                          <a:latin typeface="Tımes new roman"/>
                          <a:ea typeface="Times New Roman"/>
                          <a:cs typeface="Calibri"/>
                        </a:rPr>
                        <a:t>Kullanım Şekli                                                   </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Kurutmalık</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2662">
                <a:tc>
                  <a:txBody>
                    <a:bodyPr/>
                    <a:lstStyle/>
                    <a:p>
                      <a:pPr algn="l">
                        <a:lnSpc>
                          <a:spcPct val="115000"/>
                        </a:lnSpc>
                        <a:spcAft>
                          <a:spcPts val="0"/>
                        </a:spcAft>
                      </a:pPr>
                      <a:r>
                        <a:rPr lang="tr-TR" sz="1200">
                          <a:solidFill>
                            <a:schemeClr val="tx1"/>
                          </a:solidFill>
                          <a:latin typeface="Tımes new roman"/>
                          <a:ea typeface="Times New Roman"/>
                          <a:cs typeface="Calibri"/>
                        </a:rPr>
                        <a:t>Ağaç Habitüsü                                                  </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Dik ve Orta Kuvvette</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41331">
                <a:tc>
                  <a:txBody>
                    <a:bodyPr/>
                    <a:lstStyle/>
                    <a:p>
                      <a:pPr algn="l">
                        <a:lnSpc>
                          <a:spcPct val="115000"/>
                        </a:lnSpc>
                        <a:spcAft>
                          <a:spcPts val="0"/>
                        </a:spcAft>
                      </a:pPr>
                      <a:r>
                        <a:rPr lang="tr-TR" sz="1200">
                          <a:solidFill>
                            <a:schemeClr val="tx1"/>
                          </a:solidFill>
                          <a:latin typeface="Tımes new roman"/>
                          <a:ea typeface="Times New Roman"/>
                          <a:cs typeface="Calibri"/>
                        </a:rPr>
                        <a:t>Verim</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Yüksek</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82662">
                <a:tc>
                  <a:txBody>
                    <a:bodyPr/>
                    <a:lstStyle/>
                    <a:p>
                      <a:pPr algn="l">
                        <a:lnSpc>
                          <a:spcPct val="115000"/>
                        </a:lnSpc>
                        <a:spcAft>
                          <a:spcPts val="0"/>
                        </a:spcAft>
                      </a:pPr>
                      <a:r>
                        <a:rPr lang="tr-TR" sz="1200" dirty="0">
                          <a:solidFill>
                            <a:schemeClr val="tx1"/>
                          </a:solidFill>
                          <a:latin typeface="Tımes new roman"/>
                          <a:ea typeface="Times New Roman"/>
                          <a:cs typeface="Calibri"/>
                        </a:rPr>
                        <a:t>Meyve Şekli</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Oval(yuvarlağa yakın)</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82662">
                <a:tc>
                  <a:txBody>
                    <a:bodyPr/>
                    <a:lstStyle/>
                    <a:p>
                      <a:pPr algn="l">
                        <a:lnSpc>
                          <a:spcPct val="115000"/>
                        </a:lnSpc>
                        <a:spcAft>
                          <a:spcPts val="0"/>
                        </a:spcAft>
                      </a:pPr>
                      <a:r>
                        <a:rPr lang="tr-TR" sz="1200">
                          <a:solidFill>
                            <a:schemeClr val="tx1"/>
                          </a:solidFill>
                          <a:latin typeface="Tımes new roman"/>
                          <a:ea typeface="Times New Roman"/>
                          <a:cs typeface="Calibri"/>
                        </a:rPr>
                        <a:t>Meyve Büyüklüğü</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Küçük (23- 27 gr)</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82662">
                <a:tc>
                  <a:txBody>
                    <a:bodyPr/>
                    <a:lstStyle/>
                    <a:p>
                      <a:pPr algn="l">
                        <a:lnSpc>
                          <a:spcPct val="115000"/>
                        </a:lnSpc>
                        <a:spcAft>
                          <a:spcPts val="0"/>
                        </a:spcAft>
                      </a:pPr>
                      <a:r>
                        <a:rPr lang="tr-TR" sz="1200">
                          <a:solidFill>
                            <a:schemeClr val="tx1"/>
                          </a:solidFill>
                          <a:latin typeface="Tımes new roman"/>
                          <a:ea typeface="Times New Roman"/>
                          <a:cs typeface="Calibri"/>
                        </a:rPr>
                        <a:t>Meyvenin Simetri Durumu</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Belirgin Simetrik</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1331">
                <a:tc>
                  <a:txBody>
                    <a:bodyPr/>
                    <a:lstStyle/>
                    <a:p>
                      <a:pPr algn="l">
                        <a:lnSpc>
                          <a:spcPct val="115000"/>
                        </a:lnSpc>
                        <a:spcAft>
                          <a:spcPts val="0"/>
                        </a:spcAft>
                      </a:pPr>
                      <a:r>
                        <a:rPr lang="tr-TR" sz="1200">
                          <a:solidFill>
                            <a:schemeClr val="tx1"/>
                          </a:solidFill>
                          <a:latin typeface="Tımes new roman"/>
                          <a:ea typeface="Times New Roman"/>
                          <a:cs typeface="Calibri"/>
                        </a:rPr>
                        <a:t>Meyve Kabuk Zemni Rengi</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Koyu Mor</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1331">
                <a:tc>
                  <a:txBody>
                    <a:bodyPr/>
                    <a:lstStyle/>
                    <a:p>
                      <a:pPr algn="l">
                        <a:lnSpc>
                          <a:spcPct val="115000"/>
                        </a:lnSpc>
                        <a:spcAft>
                          <a:spcPts val="0"/>
                        </a:spcAft>
                      </a:pPr>
                      <a:r>
                        <a:rPr lang="tr-TR" sz="1200">
                          <a:solidFill>
                            <a:schemeClr val="tx1"/>
                          </a:solidFill>
                          <a:latin typeface="Tımes new roman"/>
                          <a:ea typeface="Times New Roman"/>
                          <a:cs typeface="Calibri"/>
                        </a:rPr>
                        <a:t>Meyve Et Rengi</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Yeşilimsi Sarı</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41331">
                <a:tc>
                  <a:txBody>
                    <a:bodyPr/>
                    <a:lstStyle/>
                    <a:p>
                      <a:pPr algn="l">
                        <a:lnSpc>
                          <a:spcPct val="115000"/>
                        </a:lnSpc>
                        <a:spcAft>
                          <a:spcPts val="0"/>
                        </a:spcAft>
                      </a:pPr>
                      <a:r>
                        <a:rPr lang="tr-TR" sz="1200">
                          <a:solidFill>
                            <a:schemeClr val="tx1"/>
                          </a:solidFill>
                          <a:latin typeface="Tımes new roman"/>
                          <a:ea typeface="Times New Roman"/>
                          <a:cs typeface="Calibri"/>
                        </a:rPr>
                        <a:t>Meyve Eti Dokusu</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Yumuşak, Lifli</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41331">
                <a:tc>
                  <a:txBody>
                    <a:bodyPr/>
                    <a:lstStyle/>
                    <a:p>
                      <a:pPr algn="l">
                        <a:lnSpc>
                          <a:spcPct val="115000"/>
                        </a:lnSpc>
                        <a:spcAft>
                          <a:spcPts val="0"/>
                        </a:spcAft>
                      </a:pPr>
                      <a:r>
                        <a:rPr lang="tr-TR" sz="1200">
                          <a:solidFill>
                            <a:schemeClr val="tx1"/>
                          </a:solidFill>
                          <a:latin typeface="Tımes new roman"/>
                          <a:ea typeface="Times New Roman"/>
                          <a:cs typeface="Calibri"/>
                        </a:rPr>
                        <a:t>Meyve Tadı</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Tatlı</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82662">
                <a:tc>
                  <a:txBody>
                    <a:bodyPr/>
                    <a:lstStyle/>
                    <a:p>
                      <a:pPr algn="l">
                        <a:lnSpc>
                          <a:spcPct val="115000"/>
                        </a:lnSpc>
                        <a:spcAft>
                          <a:spcPts val="0"/>
                        </a:spcAft>
                      </a:pPr>
                      <a:r>
                        <a:rPr lang="tr-TR" sz="1200">
                          <a:solidFill>
                            <a:schemeClr val="tx1"/>
                          </a:solidFill>
                          <a:latin typeface="Tımes new roman"/>
                          <a:ea typeface="Times New Roman"/>
                          <a:cs typeface="Calibri"/>
                        </a:rPr>
                        <a:t>Çekirdeğin Meyve Etine Bağlılık Durumu</a:t>
                      </a:r>
                      <a:endParaRPr lang="tr-TR" sz="110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Bağlı</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41331">
                <a:tc>
                  <a:txBody>
                    <a:bodyPr/>
                    <a:lstStyle/>
                    <a:p>
                      <a:pPr algn="l">
                        <a:lnSpc>
                          <a:spcPct val="115000"/>
                        </a:lnSpc>
                        <a:spcAft>
                          <a:spcPts val="0"/>
                        </a:spcAft>
                      </a:pPr>
                      <a:r>
                        <a:rPr lang="tr-TR" sz="1200" dirty="0">
                          <a:solidFill>
                            <a:schemeClr val="tx1"/>
                          </a:solidFill>
                          <a:latin typeface="Tımes new roman"/>
                          <a:ea typeface="Times New Roman"/>
                          <a:cs typeface="Calibri"/>
                        </a:rPr>
                        <a:t>Çekirdek Şekli</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tr-TR" sz="1200" dirty="0">
                          <a:solidFill>
                            <a:schemeClr val="tx1"/>
                          </a:solidFill>
                          <a:latin typeface="Tımes new roman"/>
                          <a:ea typeface="Times New Roman"/>
                          <a:cs typeface="Calibri"/>
                        </a:rPr>
                        <a:t>Yassı- Uzun</a:t>
                      </a:r>
                      <a:endParaRPr lang="tr-TR" sz="1100" dirty="0">
                        <a:solidFill>
                          <a:schemeClr val="tx1"/>
                        </a:solidFill>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13944">
                <a:tc gridSpan="2">
                  <a:txBody>
                    <a:bodyPr/>
                    <a:lstStyle/>
                    <a:p>
                      <a:pPr algn="l">
                        <a:lnSpc>
                          <a:spcPct val="115000"/>
                        </a:lnSpc>
                        <a:spcAft>
                          <a:spcPts val="0"/>
                        </a:spcAft>
                      </a:pPr>
                      <a:r>
                        <a:rPr lang="tr-TR" sz="800" b="1" dirty="0">
                          <a:solidFill>
                            <a:schemeClr val="tx1"/>
                          </a:solidFill>
                          <a:latin typeface="Tımes new roman"/>
                          <a:ea typeface="Times New Roman"/>
                          <a:cs typeface="Calibri"/>
                        </a:rPr>
                        <a:t>* Bilgiler Daday İlçe GTH Müdürlüğüne aittir. Harici kullanılamaz.</a:t>
                      </a:r>
                      <a:endParaRPr lang="tr-TR" sz="1100" dirty="0">
                        <a:solidFill>
                          <a:schemeClr val="tx1"/>
                        </a:solidFill>
                        <a:latin typeface="Calibri"/>
                        <a:ea typeface="Calibri"/>
                        <a:cs typeface="Times New Roman"/>
                      </a:endParaRPr>
                    </a:p>
                  </a:txBody>
                  <a:tcPr marL="44450" marR="44450" marT="0" marB="0" anchor="b">
                    <a:lnL w="12700" cap="flat" cmpd="sng" algn="ctr">
                      <a:no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extLst>
                  <a:ext uri="{0D108BD9-81ED-4DB2-BD59-A6C34878D82A}">
                    <a16:rowId xmlns:a16="http://schemas.microsoft.com/office/drawing/2014/main" val="10014"/>
                  </a:ext>
                </a:extLst>
              </a:tr>
            </a:tbl>
          </a:graphicData>
        </a:graphic>
      </p:graphicFrame>
      <p:pic>
        <p:nvPicPr>
          <p:cNvPr id="9" name="8 Resim" descr="uryani_erigi.jpg"/>
          <p:cNvPicPr>
            <a:picLocks noChangeAspect="1"/>
          </p:cNvPicPr>
          <p:nvPr/>
        </p:nvPicPr>
        <p:blipFill>
          <a:blip r:embed="rId3" cstate="print">
            <a:lum bright="52000" contrast="28000"/>
          </a:blip>
          <a:stretch>
            <a:fillRect/>
          </a:stretch>
        </p:blipFill>
        <p:spPr>
          <a:xfrm>
            <a:off x="306140" y="252239"/>
            <a:ext cx="2989011" cy="1584176"/>
          </a:xfrm>
          <a:prstGeom prst="rect">
            <a:avLst/>
          </a:prstGeom>
          <a:ln>
            <a:noFill/>
          </a:ln>
          <a:effectLst>
            <a:outerShdw blurRad="228600" dist="101600" dir="10200000" sx="104000" sy="104000" algn="ctr" rotWithShape="0">
              <a:schemeClr val="bg1">
                <a:lumMod val="65000"/>
              </a:scheme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7B4C0F5EB72CD646906B2CF018490229" ma:contentTypeVersion="1" ma:contentTypeDescription="Yeni belge oluşturun." ma:contentTypeScope="" ma:versionID="5f55c9c5c571ee184a7a2a77180c039e">
  <xsd:schema xmlns:xsd="http://www.w3.org/2001/XMLSchema" xmlns:xs="http://www.w3.org/2001/XMLSchema" xmlns:p="http://schemas.microsoft.com/office/2006/metadata/properties" xmlns:ns2="c3513b5d-3251-4a15-bdd0-b9ea4d91daa4" targetNamespace="http://schemas.microsoft.com/office/2006/metadata/properties" ma:root="true" ma:fieldsID="9940f525d2959cce5c15ef2b9adf1af9" ns2:_="">
    <xsd:import namespace="c3513b5d-3251-4a15-bdd0-b9ea4d91daa4"/>
    <xsd:element name="properties">
      <xsd:complexType>
        <xsd:sequence>
          <xsd:element name="documentManagement">
            <xsd:complexType>
              <xsd:all>
                <xsd:element ref="ns2:YayinBitisTarihi"/>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513b5d-3251-4a15-bdd0-b9ea4d91daa4" elementFormDefault="qualified">
    <xsd:import namespace="http://schemas.microsoft.com/office/2006/documentManagement/types"/>
    <xsd:import namespace="http://schemas.microsoft.com/office/infopath/2007/PartnerControls"/>
    <xsd:element name="YayinBitisTarihi" ma:index="8" ma:displayName="YayinBitisTarihi" ma:internalName="YayinBitisTarihi">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ayinBitisTarihi xmlns="c3513b5d-3251-4a15-bdd0-b9ea4d91daa4">2018-07-19T13:51:45+00:00</YayinBitisTarihi>
  </documentManagement>
</p:properties>
</file>

<file path=customXml/itemProps1.xml><?xml version="1.0" encoding="utf-8"?>
<ds:datastoreItem xmlns:ds="http://schemas.openxmlformats.org/officeDocument/2006/customXml" ds:itemID="{27857637-6952-4FFC-AEF1-76CBA5898729}"/>
</file>

<file path=customXml/itemProps2.xml><?xml version="1.0" encoding="utf-8"?>
<ds:datastoreItem xmlns:ds="http://schemas.openxmlformats.org/officeDocument/2006/customXml" ds:itemID="{58475259-9900-42EC-AE35-9DE6D9B80457}"/>
</file>

<file path=customXml/itemProps3.xml><?xml version="1.0" encoding="utf-8"?>
<ds:datastoreItem xmlns:ds="http://schemas.openxmlformats.org/officeDocument/2006/customXml" ds:itemID="{E513C4F8-1852-49D9-B4D5-12E6D786D943}"/>
</file>

<file path=docProps/app.xml><?xml version="1.0" encoding="utf-8"?>
<Properties xmlns="http://schemas.openxmlformats.org/officeDocument/2006/extended-properties" xmlns:vt="http://schemas.openxmlformats.org/officeDocument/2006/docPropsVTypes">
  <TotalTime>136</TotalTime>
  <Words>729</Words>
  <Application>Microsoft Office PowerPoint</Application>
  <PresentationFormat>Özel</PresentationFormat>
  <Paragraphs>102</Paragraphs>
  <Slides>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vt:i4>
      </vt:variant>
    </vt:vector>
  </HeadingPairs>
  <TitlesOfParts>
    <vt:vector size="8" baseType="lpstr">
      <vt:lpstr>Arial</vt:lpstr>
      <vt:lpstr>Calibri</vt:lpstr>
      <vt:lpstr>Comic Sans MS</vt:lpstr>
      <vt:lpstr>Tımes new roman</vt:lpstr>
      <vt:lpstr>Times New Roman</vt:lpstr>
      <vt:lpstr>Ofis Teması</vt:lpstr>
      <vt:lpstr>PowerPoint Sunusu</vt:lpstr>
      <vt:lpst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0</dc:title>
  <dc:creator>Cengiz</dc:creator>
  <cp:lastModifiedBy>Seven TÜRKMEN</cp:lastModifiedBy>
  <cp:revision>35</cp:revision>
  <dcterms:created xsi:type="dcterms:W3CDTF">2017-01-17T12:20:27Z</dcterms:created>
  <dcterms:modified xsi:type="dcterms:W3CDTF">2017-04-14T08:26:27Z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0x0101007B4C0F5EB72CD646906B2CF018490229</vt:lpwstr>
  </property>
</Properties>
</file>